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71" r:id="rId6"/>
    <p:sldId id="272" r:id="rId7"/>
    <p:sldId id="261" r:id="rId8"/>
    <p:sldId id="273" r:id="rId9"/>
    <p:sldId id="262" r:id="rId10"/>
    <p:sldId id="274" r:id="rId11"/>
    <p:sldId id="275" r:id="rId12"/>
    <p:sldId id="263" r:id="rId13"/>
    <p:sldId id="276" r:id="rId14"/>
    <p:sldId id="277" r:id="rId15"/>
    <p:sldId id="265" r:id="rId16"/>
    <p:sldId id="266" r:id="rId17"/>
    <p:sldId id="278" r:id="rId18"/>
    <p:sldId id="279" r:id="rId19"/>
    <p:sldId id="267" r:id="rId20"/>
    <p:sldId id="268" r:id="rId21"/>
    <p:sldId id="280" r:id="rId22"/>
    <p:sldId id="269" r:id="rId23"/>
    <p:sldId id="281" r:id="rId24"/>
    <p:sldId id="283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mmhsebx2Os?feature=oembe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6682D63-9519-D805-4BE2-F51D528C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AE804AA-64C6-1A2C-67D8-898663B095C2}"/>
              </a:ext>
            </a:extLst>
          </p:cNvPr>
          <p:cNvSpPr txBox="1"/>
          <p:nvPr/>
        </p:nvSpPr>
        <p:spPr>
          <a:xfrm>
            <a:off x="246888" y="5431536"/>
            <a:ext cx="325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>
                <a:solidFill>
                  <a:schemeClr val="bg1"/>
                </a:solidFill>
              </a:rPr>
              <a:t>Cristina Villalobos Mena</a:t>
            </a:r>
          </a:p>
          <a:p>
            <a:r>
              <a:rPr lang="es-CR" dirty="0">
                <a:solidFill>
                  <a:schemeClr val="bg1"/>
                </a:solidFill>
              </a:rPr>
              <a:t>Jason Rojas Salas</a:t>
            </a:r>
          </a:p>
          <a:p>
            <a:r>
              <a:rPr lang="es-CR" dirty="0">
                <a:solidFill>
                  <a:schemeClr val="bg1"/>
                </a:solidFill>
              </a:rPr>
              <a:t>Guoliang Li </a:t>
            </a:r>
            <a:r>
              <a:rPr lang="es-CR" dirty="0" err="1">
                <a:solidFill>
                  <a:schemeClr val="bg1"/>
                </a:solidFill>
              </a:rPr>
              <a:t>Gonzalez</a:t>
            </a:r>
            <a:endParaRPr lang="es-CR" dirty="0">
              <a:solidFill>
                <a:schemeClr val="bg1"/>
              </a:solidFill>
            </a:endParaRPr>
          </a:p>
          <a:p>
            <a:r>
              <a:rPr lang="es-CR" dirty="0">
                <a:solidFill>
                  <a:schemeClr val="bg1"/>
                </a:solidFill>
              </a:rPr>
              <a:t>Robert Quesada </a:t>
            </a:r>
            <a:r>
              <a:rPr lang="es-CR" dirty="0" err="1">
                <a:solidFill>
                  <a:schemeClr val="bg1"/>
                </a:solidFill>
              </a:rPr>
              <a:t>Quesada</a:t>
            </a:r>
            <a:endParaRPr lang="es-C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6737A1-82B3-E6DC-BA8F-06642767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2608"/>
            <a:ext cx="5020056" cy="583355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b="1" dirty="0"/>
              <a:t>Programas de Pasantías y Colaboración Académica</a:t>
            </a:r>
          </a:p>
          <a:p>
            <a:pPr marL="0" indent="0">
              <a:buNone/>
            </a:pPr>
            <a:r>
              <a:rPr lang="es-MX" dirty="0"/>
              <a:t>Estudiantes universitarios y técnicos realizan pasantías, visitas académicas y proyectos conjuntos en la planta de Ad Astra en Liberia.</a:t>
            </a:r>
          </a:p>
          <a:p>
            <a:r>
              <a:rPr lang="es-MX" dirty="0"/>
              <a:t>Se fomenta la participación activa de los estudiantes en proyectos reales de: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MX" dirty="0"/>
              <a:t>Propulsión de plasma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MX" dirty="0"/>
              <a:t>Energías limpias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MX" dirty="0"/>
              <a:t>Desarrollo tecnológico sostenible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s-MX" dirty="0"/>
          </a:p>
          <a:p>
            <a:pPr marL="457200" lvl="1" indent="0">
              <a:buNone/>
            </a:pPr>
            <a:r>
              <a:rPr lang="es-MX" dirty="0"/>
              <a:t>Resultado: Jóvenes científicos costarricenses se forman en un entorno de innovación de clase mundial.</a:t>
            </a:r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DDEA6F-078F-61C4-F440-174CE3A25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882" y="-100584"/>
            <a:ext cx="3420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8085F-D4F3-081C-EA47-2F136D542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100" b="1"/>
              <a:t>Valoración de la Educación Técnica</a:t>
            </a:r>
          </a:p>
          <a:p>
            <a:pPr marL="0" indent="0">
              <a:buNone/>
            </a:pPr>
            <a:r>
              <a:rPr lang="es-MX" sz="2100"/>
              <a:t>Chang ha sido firme defensor de que el avance científico necesita también personal técnico especializado, no solo doctores o investigadores.</a:t>
            </a:r>
          </a:p>
          <a:p>
            <a:pPr marL="0" indent="0">
              <a:buNone/>
            </a:pPr>
            <a:r>
              <a:rPr lang="es-MX" sz="2100"/>
              <a:t>Ha promovido la capacitación de:</a:t>
            </a:r>
          </a:p>
          <a:p>
            <a:r>
              <a:rPr lang="es-MX" sz="2100"/>
              <a:t>Soldadores de precisión</a:t>
            </a:r>
          </a:p>
          <a:p>
            <a:r>
              <a:rPr lang="es-MX" sz="2100"/>
              <a:t>Técnicos electromecánicos</a:t>
            </a:r>
          </a:p>
          <a:p>
            <a:r>
              <a:rPr lang="es-MX" sz="2100"/>
              <a:t>Operadores de sistemas de energía</a:t>
            </a:r>
          </a:p>
          <a:p>
            <a:pPr marL="0" indent="0">
              <a:buNone/>
            </a:pPr>
            <a:r>
              <a:rPr lang="es-MX" sz="2100"/>
              <a:t>🗣️ Bien dijo Chang: “La ciencia aplicada necesita manos capacitadas tanto como mentes brillantes.”</a:t>
            </a:r>
            <a:endParaRPr lang="es-CR" sz="2100"/>
          </a:p>
        </p:txBody>
      </p:sp>
    </p:spTree>
    <p:extLst>
      <p:ext uri="{BB962C8B-B14F-4D97-AF65-F5344CB8AC3E}">
        <p14:creationId xmlns:p14="http://schemas.microsoft.com/office/powerpoint/2010/main" val="198418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222" y="237063"/>
            <a:ext cx="4000647" cy="998059"/>
          </a:xfrm>
        </p:spPr>
        <p:txBody>
          <a:bodyPr anchor="ctr">
            <a:normAutofit fontScale="90000"/>
          </a:bodyPr>
          <a:lstStyle/>
          <a:p>
            <a:r>
              <a:rPr lang="es-MX" sz="3500" dirty="0"/>
              <a:t>Impacto Científico en Costa 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464" y="1353312"/>
            <a:ext cx="4288533" cy="488676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000" b="1" dirty="0"/>
              <a:t>Ad Astra </a:t>
            </a:r>
            <a:r>
              <a:rPr lang="es-MX" sz="2000" b="1" dirty="0" err="1"/>
              <a:t>Rocket</a:t>
            </a:r>
            <a:r>
              <a:rPr lang="es-MX" sz="2000" b="1" dirty="0"/>
              <a:t> Company en Liberia, Guanacaste</a:t>
            </a:r>
          </a:p>
          <a:p>
            <a:r>
              <a:rPr lang="es-MX" sz="2000" dirty="0"/>
              <a:t>Fundada en 2005 por Franklin Chang Díaz, con sede en Liberia, Guanacaste.</a:t>
            </a:r>
          </a:p>
          <a:p>
            <a:r>
              <a:rPr lang="es-MX" sz="2000" dirty="0"/>
              <a:t>Primera empresa en Centroamérica dedicada a la propulsión espacial con plasma y al desarrollo de tecnologías energéticas limpias.</a:t>
            </a:r>
          </a:p>
          <a:p>
            <a:r>
              <a:rPr lang="es-MX" sz="2000" dirty="0"/>
              <a:t>Su presencia descentraliza el conocimiento, llevando ciencia de punta fuera del Valle Central.</a:t>
            </a:r>
          </a:p>
          <a:p>
            <a:endParaRPr lang="es-MX" sz="1700" dirty="0"/>
          </a:p>
        </p:txBody>
      </p:sp>
      <p:pic>
        <p:nvPicPr>
          <p:cNvPr id="5" name="Picture 4" descr="Lanzamiento de cohete">
            <a:extLst>
              <a:ext uri="{FF2B5EF4-FFF2-40B4-BE49-F238E27FC236}">
                <a16:creationId xmlns:a16="http://schemas.microsoft.com/office/drawing/2014/main" id="{80CC8624-6F65-E9DA-610D-F63FBB96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4" r="16869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BD323C-71ED-075A-A65F-97CE3A216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3" y="329185"/>
            <a:ext cx="5629510" cy="56869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400" b="1" dirty="0"/>
              <a:t>Investigación en Tecnologías Avanzadas</a:t>
            </a:r>
          </a:p>
          <a:p>
            <a:pPr marL="0" indent="0">
              <a:buNone/>
            </a:pPr>
            <a:r>
              <a:rPr lang="es-MX" sz="2400" dirty="0"/>
              <a:t>Ad Astra realiza experimentación avanzada en:</a:t>
            </a:r>
          </a:p>
          <a:p>
            <a:pPr lvl="1"/>
            <a:r>
              <a:rPr lang="es-MX" sz="2400" dirty="0"/>
              <a:t>Motor de plasma VASIMR, actualmente en fase de pruebas en cámara de vacío.</a:t>
            </a:r>
          </a:p>
          <a:p>
            <a:pPr lvl="1"/>
            <a:r>
              <a:rPr lang="es-MX" sz="2400" dirty="0"/>
              <a:t>Hidrógeno verde como combustible limpio para transporte público.</a:t>
            </a:r>
          </a:p>
          <a:p>
            <a:pPr lvl="1"/>
            <a:r>
              <a:rPr lang="es-MX" sz="2400" dirty="0"/>
              <a:t>Sistemas de almacenamiento energético y sostenibilidad aplicada.</a:t>
            </a:r>
          </a:p>
          <a:p>
            <a:pPr marL="0" indent="0">
              <a:buNone/>
            </a:pPr>
            <a:endParaRPr lang="es-CR" sz="2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Microscopio">
            <a:extLst>
              <a:ext uri="{FF2B5EF4-FFF2-40B4-BE49-F238E27FC236}">
                <a16:creationId xmlns:a16="http://schemas.microsoft.com/office/drawing/2014/main" id="{BEF78321-AF92-8346-DFC3-3A884A1B5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09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tografía del planeta Tierra">
            <a:extLst>
              <a:ext uri="{FF2B5EF4-FFF2-40B4-BE49-F238E27FC236}">
                <a16:creationId xmlns:a16="http://schemas.microsoft.com/office/drawing/2014/main" id="{BACD201E-80DD-32BF-92C1-C8FC85A5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92" r="36127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58FD6C-B2F5-BFC9-78BF-74EA1D8A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672" y="2084832"/>
            <a:ext cx="4709159" cy="43342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000" dirty="0"/>
              <a:t>Gracias al trabajo de Ad Astra:</a:t>
            </a:r>
          </a:p>
          <a:p>
            <a:pPr lvl="1"/>
            <a:r>
              <a:rPr lang="es-MX" sz="2000" dirty="0"/>
              <a:t>Costa Rica es el primer país de América Latina en desarrollar y probar un motor de plasma.</a:t>
            </a:r>
          </a:p>
          <a:p>
            <a:pPr lvl="1"/>
            <a:r>
              <a:rPr lang="es-MX" sz="2000" dirty="0"/>
              <a:t>Se proyecta como un referente en movilidad sostenible y energías limpias.</a:t>
            </a:r>
          </a:p>
          <a:p>
            <a:pPr lvl="1"/>
            <a:r>
              <a:rPr lang="es-MX" sz="2000" dirty="0"/>
              <a:t>El país es observado por entidades como la OCDE, la NASA y empresas internacionales interesadas en cooperación tecnológica.</a:t>
            </a:r>
          </a:p>
          <a:p>
            <a:endParaRPr lang="es-CR" sz="1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CFA85F-42ED-35E1-4DC0-DA392D5ED988}"/>
              </a:ext>
            </a:extLst>
          </p:cNvPr>
          <p:cNvSpPr txBox="1"/>
          <p:nvPr/>
        </p:nvSpPr>
        <p:spPr>
          <a:xfrm>
            <a:off x="4745735" y="869703"/>
            <a:ext cx="394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Posiciona a Costa Rica en el Mapa Científico Global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45954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Comparativa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Estratégica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Regional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EA8404-6C22-E997-27F7-32F5D83B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034056"/>
            <a:ext cx="8178799" cy="36765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s-CR" sz="3500" dirty="0"/>
              <a:t>Hidrógeno como Energía Limpia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71351" y="2459736"/>
            <a:ext cx="4439561" cy="389661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MX" sz="2000" b="1" dirty="0"/>
              <a:t>Propuesta para el Transporte Público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MX" sz="2000" dirty="0"/>
              <a:t>Franklin Chang propone usar hidrógeno verde como combustible para transformar el transporte público en Costa Rica.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MX" sz="2000" b="1" dirty="0"/>
              <a:t>Objetivo: </a:t>
            </a:r>
            <a:r>
              <a:rPr lang="es-MX" sz="2000" dirty="0"/>
              <a:t>reducir la dependencia de hidrocarburos y avanzar hacia la descarbonización del sector transporte, que representa más del 50 % del consumo energético nacional.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MX" sz="2000" dirty="0"/>
              <a:t>📌 Iniciativa desarrollada desde Ad Astra </a:t>
            </a:r>
            <a:r>
              <a:rPr lang="es-MX" sz="2000" dirty="0" err="1"/>
              <a:t>Rocket</a:t>
            </a:r>
            <a:r>
              <a:rPr lang="es-MX" sz="2000" dirty="0"/>
              <a:t> en Liberia, Guanacaste.</a:t>
            </a:r>
            <a:endParaRPr sz="2000" dirty="0"/>
          </a:p>
        </p:txBody>
      </p:sp>
      <p:pic>
        <p:nvPicPr>
          <p:cNvPr id="5" name="Picture 4" descr="Pila de cajas de almacenamiento">
            <a:extLst>
              <a:ext uri="{FF2B5EF4-FFF2-40B4-BE49-F238E27FC236}">
                <a16:creationId xmlns:a16="http://schemas.microsoft.com/office/drawing/2014/main" id="{E0769BF7-4295-CA09-1363-81F3A3A7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49" r="40468"/>
          <a:stretch>
            <a:fillRect/>
          </a:stretch>
        </p:blipFill>
        <p:spPr>
          <a:xfrm>
            <a:off x="5541264" y="1"/>
            <a:ext cx="36078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E3D7C-3D9E-EDAC-72D4-50140F5AE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0" y="420624"/>
            <a:ext cx="4000647" cy="581945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000" b="1" dirty="0"/>
              <a:t>Producción con Energías Renovables</a:t>
            </a:r>
          </a:p>
          <a:p>
            <a:pPr marL="0" indent="0">
              <a:buNone/>
            </a:pPr>
            <a:r>
              <a:rPr lang="es-MX" sz="2000" dirty="0"/>
              <a:t>El hidrógeno se obtiene a través de energía solar y eólica, mediante electrólisis. Este proceso genera hidrógeno limpio, sin emitir gases contaminantes. Costa Rica, con su matriz eléctrica limpia, tiene condiciones ideales para su producción.</a:t>
            </a:r>
          </a:p>
          <a:p>
            <a:pPr marL="0" indent="0">
              <a:buNone/>
            </a:pPr>
            <a:r>
              <a:rPr lang="es-MX" sz="2000" dirty="0"/>
              <a:t>💡 Se promueve la independencia energética nacional utilizando recursos propios.</a:t>
            </a:r>
            <a:endParaRPr lang="es-CR" sz="2000" dirty="0"/>
          </a:p>
        </p:txBody>
      </p:sp>
      <p:pic>
        <p:nvPicPr>
          <p:cNvPr id="5" name="Picture 4" descr="Tuberías sobre el mar">
            <a:extLst>
              <a:ext uri="{FF2B5EF4-FFF2-40B4-BE49-F238E27FC236}">
                <a16:creationId xmlns:a16="http://schemas.microsoft.com/office/drawing/2014/main" id="{23159320-6B17-5499-5068-FA07B29A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63" r="31855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69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6A6582-1BAF-0BA0-7BDC-9EC9D93E5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420624"/>
            <a:ext cx="4791456" cy="581945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R" sz="2400" b="1" dirty="0"/>
              <a:t>El Autobús de Hidrógeno “</a:t>
            </a:r>
            <a:r>
              <a:rPr lang="es-CR" sz="2400" b="1" dirty="0" err="1"/>
              <a:t>Nyuti</a:t>
            </a:r>
            <a:r>
              <a:rPr lang="es-CR" sz="2400" b="1" dirty="0"/>
              <a:t>”</a:t>
            </a:r>
          </a:p>
          <a:p>
            <a:pPr marL="0" indent="0">
              <a:buNone/>
            </a:pPr>
            <a:r>
              <a:rPr lang="es-CR" sz="2400" dirty="0"/>
              <a:t>Primer autobús de celda de combustible de Costa Rica.</a:t>
            </a:r>
          </a:p>
          <a:p>
            <a:pPr marL="0" indent="0">
              <a:buNone/>
            </a:pPr>
            <a:r>
              <a:rPr lang="es-CR" sz="2400" dirty="0"/>
              <a:t>Parte del proyecto piloto </a:t>
            </a:r>
            <a:r>
              <a:rPr lang="es-CR" sz="2400" b="1" dirty="0"/>
              <a:t>“Costa Rica </a:t>
            </a:r>
            <a:r>
              <a:rPr lang="es-CR" sz="2400" b="1" dirty="0" err="1"/>
              <a:t>Hydrogen</a:t>
            </a:r>
            <a:r>
              <a:rPr lang="es-CR" sz="2400" b="1" dirty="0"/>
              <a:t> </a:t>
            </a:r>
            <a:r>
              <a:rPr lang="es-CR" sz="2400" b="1" dirty="0" err="1"/>
              <a:t>Transportation</a:t>
            </a:r>
            <a:r>
              <a:rPr lang="es-CR" sz="2400" b="1" dirty="0"/>
              <a:t> </a:t>
            </a:r>
            <a:r>
              <a:rPr lang="es-CR" sz="2400" b="1" dirty="0" err="1"/>
              <a:t>Ecosystem</a:t>
            </a:r>
            <a:r>
              <a:rPr lang="es-CR" sz="2400" b="1" dirty="0"/>
              <a:t>”</a:t>
            </a:r>
            <a:r>
              <a:rPr lang="es-CR" sz="2400" dirty="0"/>
              <a:t>.</a:t>
            </a:r>
          </a:p>
          <a:p>
            <a:r>
              <a:rPr lang="es-CR" sz="2400" b="1" dirty="0"/>
              <a:t>Características técnicas</a:t>
            </a:r>
            <a:r>
              <a:rPr lang="es-CR" sz="2400" dirty="0"/>
              <a:t>:</a:t>
            </a:r>
          </a:p>
          <a:p>
            <a:pPr lvl="1"/>
            <a:r>
              <a:rPr lang="es-CR" sz="2400" dirty="0"/>
              <a:t>Autonomía: 338 km por carga.</a:t>
            </a:r>
          </a:p>
          <a:p>
            <a:pPr lvl="1"/>
            <a:r>
              <a:rPr lang="es-CR" sz="2400" dirty="0"/>
              <a:t>Capacidad de almacenamiento: 38 kg de hidrógeno comprimido a 700 bar.</a:t>
            </a:r>
          </a:p>
          <a:p>
            <a:pPr lvl="1"/>
            <a:r>
              <a:rPr lang="es-CR" sz="2400" dirty="0"/>
              <a:t>Residuo único: vapor de agua.</a:t>
            </a:r>
          </a:p>
          <a:p>
            <a:endParaRPr lang="es-CR" sz="1700" dirty="0"/>
          </a:p>
        </p:txBody>
      </p:sp>
      <p:pic>
        <p:nvPicPr>
          <p:cNvPr id="5" name="Picture 4" descr="Vista aérea de un depósito de autobuses">
            <a:extLst>
              <a:ext uri="{FF2B5EF4-FFF2-40B4-BE49-F238E27FC236}">
                <a16:creationId xmlns:a16="http://schemas.microsoft.com/office/drawing/2014/main" id="{79F8C72B-5301-21E0-DF36-B4AFD217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74" r="29643" b="-1"/>
          <a:stretch>
            <a:fillRect/>
          </a:stretch>
        </p:blipFill>
        <p:spPr>
          <a:xfrm>
            <a:off x="5815584" y="-10886"/>
            <a:ext cx="3328416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4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BBBA5BE-BE41-C531-FF71-0C8C41EDA7D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7506"/>
          </a:xfrm>
        </p:spPr>
        <p:txBody>
          <a:bodyPr>
            <a:normAutofit fontScale="90000"/>
          </a:bodyPr>
          <a:lstStyle/>
          <a:p>
            <a:r>
              <a:rPr dirty="0" err="1"/>
              <a:t>Beneficios</a:t>
            </a:r>
            <a:r>
              <a:rPr dirty="0"/>
              <a:t> </a:t>
            </a:r>
            <a:r>
              <a:rPr dirty="0" err="1"/>
              <a:t>Ambientales</a:t>
            </a:r>
            <a:r>
              <a:rPr dirty="0"/>
              <a:t> y </a:t>
            </a:r>
            <a:r>
              <a:rPr dirty="0" err="1"/>
              <a:t>Económicos</a:t>
            </a: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1D6B862-19C0-6F8A-6200-1B3C370CBB2F}"/>
              </a:ext>
            </a:extLst>
          </p:cNvPr>
          <p:cNvSpPr txBox="1"/>
          <p:nvPr/>
        </p:nvSpPr>
        <p:spPr>
          <a:xfrm>
            <a:off x="347472" y="1554480"/>
            <a:ext cx="25877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🌱 Reducción de Emisiones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Cero emisiones de CO₂, óxidos de nitrógeno y partículas contaminantes.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Único residuo: vapor de agua.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Contribuye a la descarbonización de Costa Rica y al Acuerdo de París.</a:t>
            </a:r>
          </a:p>
          <a:p>
            <a:endParaRPr lang="es-C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4A04D8-22C8-7C50-6170-DAC5B03C64E0}"/>
              </a:ext>
            </a:extLst>
          </p:cNvPr>
          <p:cNvSpPr txBox="1"/>
          <p:nvPr/>
        </p:nvSpPr>
        <p:spPr>
          <a:xfrm>
            <a:off x="3154680" y="1554480"/>
            <a:ext cx="22128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💸 Ventajas Económicas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Competitivo frente al diésel gracias al bajo costo eléctrico nacional (OCDE, 2022).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Sostenible con alianzas público-privadas.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Reduce importaciones de petróleo → mayor autonomía económica.</a:t>
            </a:r>
          </a:p>
          <a:p>
            <a:endParaRPr lang="es-C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B6D374-81C0-38B6-5BBA-867C2D47BD6C}"/>
              </a:ext>
            </a:extLst>
          </p:cNvPr>
          <p:cNvSpPr txBox="1"/>
          <p:nvPr/>
        </p:nvSpPr>
        <p:spPr>
          <a:xfrm>
            <a:off x="5742432" y="1554480"/>
            <a:ext cx="25054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🔋 Independencia Energética</a:t>
            </a:r>
          </a:p>
          <a:p>
            <a:endParaRPr lang="es-MX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Producido 100 % con recursos renovables nacionales.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Disminuye vulnerabilidad ante crisis internacionales.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Impulsa una economía limpia y soberana.</a:t>
            </a:r>
          </a:p>
          <a:p>
            <a:endParaRPr lang="es-C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18269-780C-D7CA-7D0E-5714F267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555" r="24163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s-CR" sz="3500"/>
              <a:t>Introducción al Tema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s-MX" sz="2400" dirty="0"/>
              <a:t>Franklin Chang Díaz:</a:t>
            </a:r>
          </a:p>
          <a:p>
            <a:r>
              <a:rPr lang="es-MX" sz="2400" dirty="0"/>
              <a:t>- Primer astronauta costarricense en la NASA.</a:t>
            </a:r>
          </a:p>
          <a:p>
            <a:r>
              <a:rPr lang="es-MX" sz="2400" dirty="0"/>
              <a:t>- Reconocido por el motor de plasma (VASIMR).</a:t>
            </a:r>
          </a:p>
          <a:p>
            <a:r>
              <a:rPr lang="es-MX" sz="2400" dirty="0"/>
              <a:t>- Compromiso con sostenibilidad energética y educativa.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s-CR" sz="3850"/>
              <a:t>Retos Institucionales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1563625"/>
            <a:ext cx="5033221" cy="44525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400" b="1" dirty="0"/>
              <a:t>Dificultades en la Colaboración Gubernamental</a:t>
            </a:r>
          </a:p>
          <a:p>
            <a:pPr marL="0" indent="0">
              <a:buNone/>
            </a:pPr>
            <a:r>
              <a:rPr lang="es-MX" sz="2400" dirty="0"/>
              <a:t>En 2015, Ad Astra </a:t>
            </a:r>
            <a:r>
              <a:rPr lang="es-MX" sz="2400" dirty="0" err="1"/>
              <a:t>Rocket</a:t>
            </a:r>
            <a:r>
              <a:rPr lang="es-MX" sz="2400" dirty="0"/>
              <a:t> suspendió temporalmente su acuerdo con RECOPE por:</a:t>
            </a:r>
          </a:p>
          <a:p>
            <a:r>
              <a:rPr lang="es-MX" sz="2400" dirty="0"/>
              <a:t>Retrasos administrativos.</a:t>
            </a:r>
          </a:p>
          <a:p>
            <a:r>
              <a:rPr lang="es-MX" sz="2400" dirty="0"/>
              <a:t>Falta de pagos.</a:t>
            </a:r>
          </a:p>
          <a:p>
            <a:r>
              <a:rPr lang="es-MX" sz="2400" dirty="0"/>
              <a:t>Baja voluntad política.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Cohete">
            <a:extLst>
              <a:ext uri="{FF2B5EF4-FFF2-40B4-BE49-F238E27FC236}">
                <a16:creationId xmlns:a16="http://schemas.microsoft.com/office/drawing/2014/main" id="{2A38410A-D3D6-9657-D693-C09E3CE1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BFE872-0377-12E0-B53A-E146A41DF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5" y="173737"/>
            <a:ext cx="5327758" cy="58424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400" b="1" dirty="0"/>
              <a:t>Necesidad de Respaldo Institucional</a:t>
            </a:r>
          </a:p>
          <a:p>
            <a:pPr marL="0" indent="0">
              <a:buNone/>
            </a:pPr>
            <a:r>
              <a:rPr lang="es-MX" sz="2400" dirty="0"/>
              <a:t>Proyectos tecnológicos de alto impacto requieren: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400" dirty="0"/>
              <a:t>Compromiso estatal estable y ágil.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400" dirty="0"/>
              <a:t>Políticas públicas de largo plazo.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MX" sz="2400" dirty="0"/>
              <a:t>Apoyo presupuestario e incentivos.</a:t>
            </a:r>
          </a:p>
          <a:p>
            <a:endParaRPr lang="es-CR" sz="2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Apretón de manos">
            <a:extLst>
              <a:ext uri="{FF2B5EF4-FFF2-40B4-BE49-F238E27FC236}">
                <a16:creationId xmlns:a16="http://schemas.microsoft.com/office/drawing/2014/main" id="{1B2E48ED-FE9F-A923-9AA8-D3BF3C813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95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es-CR" sz="3500">
                <a:solidFill>
                  <a:schemeClr val="bg1"/>
                </a:solidFill>
              </a:rPr>
              <a:t>Conclusiones Principales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100" b="1"/>
              <a:t>Franklin Chang Díaz:</a:t>
            </a:r>
          </a:p>
          <a:p>
            <a:pPr marL="0" indent="0">
              <a:buNone/>
            </a:pPr>
            <a:r>
              <a:rPr lang="es-MX" sz="2100"/>
              <a:t>Representa un modelo de liderazgo científico, compromiso nacional y visión internacional.</a:t>
            </a:r>
          </a:p>
          <a:p>
            <a:pPr marL="0" indent="0">
              <a:buNone/>
            </a:pPr>
            <a:r>
              <a:rPr lang="es-MX" sz="2100"/>
              <a:t>Su trayectoria inspira a nuevas generaciones a ver la ciencia como motor de transformación social y ambiental.</a:t>
            </a:r>
          </a:p>
          <a:p>
            <a:pPr marL="0" indent="0">
              <a:buNone/>
            </a:pPr>
            <a:r>
              <a:rPr lang="es-MX" sz="2100" b="1"/>
              <a:t>Motor VASIMR:</a:t>
            </a:r>
          </a:p>
          <a:p>
            <a:pPr marL="0" indent="0">
              <a:buNone/>
            </a:pPr>
            <a:r>
              <a:rPr lang="es-MX" sz="2100"/>
              <a:t>Propuesta tecnológicamente avanzada que podría reducir tiempos de viaje a Marte y transformar la propulsión espacial.</a:t>
            </a:r>
          </a:p>
          <a:p>
            <a:pPr marL="0" indent="0">
              <a:buNone/>
            </a:pPr>
            <a:r>
              <a:rPr lang="es-MX" sz="2100"/>
              <a:t>Demuestra el potencial de América Latina en la frontera aeroespacial.</a:t>
            </a:r>
          </a:p>
          <a:p>
            <a:pPr marL="0" indent="0">
              <a:buNone/>
            </a:pPr>
            <a:endParaRPr lang="es-MX" sz="2100"/>
          </a:p>
          <a:p>
            <a:endParaRPr lang="es-MX" sz="2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81558-403A-8B18-F8A2-09A16EAE0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100" b="1"/>
              <a:t>Ad Astra Rocket:</a:t>
            </a:r>
          </a:p>
          <a:p>
            <a:pPr marL="0" indent="0">
              <a:buNone/>
            </a:pPr>
            <a:r>
              <a:rPr lang="es-MX" sz="2100"/>
              <a:t>Caso exitoso de transferencia tecnológica desde Costa Rica al mundo.</a:t>
            </a:r>
          </a:p>
          <a:p>
            <a:pPr marL="0" indent="0">
              <a:buNone/>
            </a:pPr>
            <a:r>
              <a:rPr lang="es-MX" sz="2100"/>
              <a:t>Posiciona al país como actor regional en innovación, ciencia aplicada y energías limpias.</a:t>
            </a:r>
          </a:p>
          <a:p>
            <a:pPr marL="0" indent="0">
              <a:buNone/>
            </a:pPr>
            <a:r>
              <a:rPr lang="es-MX" sz="2100" b="1"/>
              <a:t>Hidrógeno verde:</a:t>
            </a:r>
          </a:p>
          <a:p>
            <a:pPr marL="0" indent="0">
              <a:buNone/>
            </a:pPr>
            <a:r>
              <a:rPr lang="es-MX" sz="2100"/>
              <a:t>Alternativa viable, limpia y soberana para el transporte público.</a:t>
            </a:r>
          </a:p>
          <a:p>
            <a:pPr marL="0" indent="0">
              <a:buNone/>
            </a:pPr>
            <a:r>
              <a:rPr lang="es-MX" sz="2100"/>
              <a:t>Potencial para alcanzar la independencia energética y cumplir metas de descarbonización.</a:t>
            </a:r>
          </a:p>
          <a:p>
            <a:pPr marL="0" indent="0">
              <a:buNone/>
            </a:pPr>
            <a:endParaRPr lang="es-MX" sz="2100"/>
          </a:p>
          <a:p>
            <a:endParaRPr lang="es-CR" sz="2100"/>
          </a:p>
        </p:txBody>
      </p:sp>
    </p:spTree>
    <p:extLst>
      <p:ext uri="{BB962C8B-B14F-4D97-AF65-F5344CB8AC3E}">
        <p14:creationId xmlns:p14="http://schemas.microsoft.com/office/powerpoint/2010/main" val="3453655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AB129F-8D8F-E8FB-A1AE-DF9BA7B27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es-CR" sz="3500">
                <a:solidFill>
                  <a:schemeClr val="bg1"/>
                </a:solidFill>
              </a:rPr>
              <a:t>Video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lementos multimedia en línea 3" title="Impulsar el transporte espacial: la historia detrás de Ad Astra Rocket en Costa Rica">
            <a:hlinkClick r:id="" action="ppaction://media"/>
            <a:extLst>
              <a:ext uri="{FF2B5EF4-FFF2-40B4-BE49-F238E27FC236}">
                <a16:creationId xmlns:a16="http://schemas.microsoft.com/office/drawing/2014/main" id="{C979406E-8CF8-CC3C-D6E4-EF0F5EEA1A0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60582" y="2102196"/>
            <a:ext cx="7570186" cy="43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10EE2A-D296-A1A9-7AA7-184D1330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4" y="475644"/>
            <a:ext cx="8354833" cy="116348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8390AB-132E-5B5B-4CB3-3A1975152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237" y="1883888"/>
            <a:ext cx="1039525" cy="4617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R" sz="1700" dirty="0"/>
              <a:t>Actividad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3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s-CR" sz="3500" dirty="0"/>
              <a:t>Biografía de Chang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s-MX" sz="2400" dirty="0"/>
              <a:t>Nació en Costa Rica (1950).</a:t>
            </a:r>
          </a:p>
          <a:p>
            <a:r>
              <a:rPr lang="es-MX" sz="2400" dirty="0"/>
              <a:t>Estudios en EE.UU. (MIT, Física del Plasma).</a:t>
            </a:r>
          </a:p>
          <a:p>
            <a:r>
              <a:rPr lang="es-MX" sz="2400" dirty="0"/>
              <a:t>Primer astronauta centroamericano en NASA.</a:t>
            </a:r>
          </a:p>
          <a:p>
            <a:r>
              <a:rPr lang="es-MX" sz="2400" dirty="0"/>
              <a:t>7 misiones espaciales (Columbia, Atlantis, Discovery, </a:t>
            </a:r>
            <a:r>
              <a:rPr lang="es-MX" sz="2400" dirty="0" err="1"/>
              <a:t>Endeavour</a:t>
            </a:r>
            <a:r>
              <a:rPr lang="es-MX" sz="2400" dirty="0"/>
              <a:t>).</a:t>
            </a:r>
          </a:p>
        </p:txBody>
      </p:sp>
      <p:pic>
        <p:nvPicPr>
          <p:cNvPr id="5" name="Picture 4" descr="Mujer meditando en un sofá">
            <a:extLst>
              <a:ext uri="{FF2B5EF4-FFF2-40B4-BE49-F238E27FC236}">
                <a16:creationId xmlns:a16="http://schemas.microsoft.com/office/drawing/2014/main" id="{9ACB4F2E-1B05-45BC-0575-0AA05D2D30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39" r="36183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438229"/>
            <a:ext cx="4000647" cy="1354675"/>
          </a:xfrm>
        </p:spPr>
        <p:txBody>
          <a:bodyPr anchor="ctr">
            <a:normAutofit/>
          </a:bodyPr>
          <a:lstStyle/>
          <a:p>
            <a:r>
              <a:rPr lang="es-CR" sz="3500" dirty="0"/>
              <a:t>Motor de Plasma VASIMR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" y="1874520"/>
            <a:ext cx="4764024" cy="4365559"/>
          </a:xfrm>
        </p:spPr>
        <p:txBody>
          <a:bodyPr anchor="ctr">
            <a:normAutofit/>
          </a:bodyPr>
          <a:lstStyle/>
          <a:p>
            <a:r>
              <a:rPr lang="es-MX" sz="1700" b="1" dirty="0"/>
              <a:t>¿Qué es el VASIMR?</a:t>
            </a:r>
          </a:p>
          <a:p>
            <a:pPr marL="0" indent="0">
              <a:buNone/>
            </a:pPr>
            <a:r>
              <a:rPr lang="es-MX" sz="1700" dirty="0"/>
              <a:t>VASIMR significa </a:t>
            </a:r>
            <a:r>
              <a:rPr lang="es-MX" sz="1700" i="1" dirty="0"/>
              <a:t>Variable </a:t>
            </a:r>
            <a:r>
              <a:rPr lang="es-MX" sz="1700" i="1" dirty="0" err="1"/>
              <a:t>Specific</a:t>
            </a:r>
            <a:r>
              <a:rPr lang="es-MX" sz="1700" i="1" dirty="0"/>
              <a:t> Impulse </a:t>
            </a:r>
            <a:r>
              <a:rPr lang="es-MX" sz="1700" i="1" dirty="0" err="1"/>
              <a:t>Magnetoplasma</a:t>
            </a:r>
            <a:r>
              <a:rPr lang="es-MX" sz="1700" i="1" dirty="0"/>
              <a:t> </a:t>
            </a:r>
            <a:r>
              <a:rPr lang="es-MX" sz="1700" i="1" dirty="0" err="1"/>
              <a:t>Rocket</a:t>
            </a:r>
            <a:r>
              <a:rPr lang="es-MX" sz="1700" dirty="0"/>
              <a:t>.</a:t>
            </a:r>
          </a:p>
          <a:p>
            <a:pPr marL="0" indent="0">
              <a:buNone/>
            </a:pPr>
            <a:r>
              <a:rPr lang="es-MX" sz="1700" dirty="0"/>
              <a:t>Es un motor de propulsión espacial que no usa combustión como los motores tradicionales, sino que utiliza plasma, un gas </a:t>
            </a:r>
            <a:r>
              <a:rPr lang="es-MX" sz="1700" dirty="0" err="1"/>
              <a:t>supercalentado</a:t>
            </a:r>
            <a:r>
              <a:rPr lang="es-MX" sz="1700" dirty="0"/>
              <a:t> e ionizado.</a:t>
            </a:r>
          </a:p>
          <a:p>
            <a:pPr marL="0" indent="0">
              <a:buNone/>
            </a:pPr>
            <a:r>
              <a:rPr lang="es-MX" sz="1700" dirty="0"/>
              <a:t>Fue desarrollado por Franklin Chang Díaz durante su tiempo en la NASA y se sigue perfeccionando en su empresa Ad Astra </a:t>
            </a:r>
            <a:r>
              <a:rPr lang="es-MX" sz="1700" dirty="0" err="1"/>
              <a:t>Rocket</a:t>
            </a:r>
            <a:r>
              <a:rPr lang="es-MX" sz="1700" dirty="0"/>
              <a:t>, en Guanacaste, Costa Rica.</a:t>
            </a:r>
          </a:p>
          <a:p>
            <a:endParaRPr lang="es-MX" sz="1700" dirty="0"/>
          </a:p>
        </p:txBody>
      </p:sp>
      <p:pic>
        <p:nvPicPr>
          <p:cNvPr id="5" name="Picture 4" descr="Partes de motor cromadas">
            <a:extLst>
              <a:ext uri="{FF2B5EF4-FFF2-40B4-BE49-F238E27FC236}">
                <a16:creationId xmlns:a16="http://schemas.microsoft.com/office/drawing/2014/main" id="{940F755D-A522-2D6C-FFDE-4BB5CD31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76" r="42092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FAD373A-BDA3-CA41-2C2B-EF6284467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7" y="365761"/>
            <a:ext cx="5666086" cy="56504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1900" b="1" dirty="0"/>
              <a:t>¿Cómo funciona?</a:t>
            </a:r>
          </a:p>
          <a:p>
            <a:pPr marL="0" indent="0">
              <a:buNone/>
            </a:pPr>
            <a:r>
              <a:rPr lang="es-MX" sz="1900" dirty="0"/>
              <a:t>Ionización del gas:</a:t>
            </a:r>
          </a:p>
          <a:p>
            <a:r>
              <a:rPr lang="es-MX" sz="1900" dirty="0"/>
              <a:t>Se introduce un gas como hidrógeno o argón en una cámara.</a:t>
            </a:r>
          </a:p>
          <a:p>
            <a:r>
              <a:rPr lang="es-MX" sz="1900" dirty="0"/>
              <a:t>Ondas de radiofrecuencia lo transforman en plasma, el cuarto estado de la materia.</a:t>
            </a:r>
          </a:p>
          <a:p>
            <a:r>
              <a:rPr lang="es-MX" sz="1900" dirty="0"/>
              <a:t>Aceleración del plasma:</a:t>
            </a:r>
          </a:p>
          <a:p>
            <a:pPr marL="0" indent="0">
              <a:buNone/>
            </a:pPr>
            <a:r>
              <a:rPr lang="es-MX" sz="1900" dirty="0"/>
              <a:t>Campos magnéticos muy potentes lo aceleran hasta expulsarlo a gran velocidad por una tobera.</a:t>
            </a:r>
          </a:p>
          <a:p>
            <a:pPr marL="0" indent="0">
              <a:buNone/>
            </a:pPr>
            <a:r>
              <a:rPr lang="es-MX" sz="1900" dirty="0"/>
              <a:t>Esa expulsión genera el empuje que mueve la nave en el espacio.</a:t>
            </a:r>
            <a:endParaRPr lang="es-CR" sz="1900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Graphic 8" descr="Átomo">
            <a:extLst>
              <a:ext uri="{FF2B5EF4-FFF2-40B4-BE49-F238E27FC236}">
                <a16:creationId xmlns:a16="http://schemas.microsoft.com/office/drawing/2014/main" id="{E6C8B2DB-D50A-35AF-A048-03CA30253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5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rtes de máquina usadas">
            <a:extLst>
              <a:ext uri="{FF2B5EF4-FFF2-40B4-BE49-F238E27FC236}">
                <a16:creationId xmlns:a16="http://schemas.microsoft.com/office/drawing/2014/main" id="{5AA351E3-53A0-C8B0-CB1F-C23AE70A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372" r="20134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98225-74BB-3652-2C54-49873E1D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487" y="2285999"/>
            <a:ext cx="4374633" cy="421538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MX" sz="1800" b="1" dirty="0"/>
              <a:t>Velocidad y eficiencia</a:t>
            </a:r>
            <a:r>
              <a:rPr lang="es-MX" sz="1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s-MX" sz="1800" dirty="0"/>
              <a:t>Puede reducir el viaje a Marte de 9 meses a solo 39 días.</a:t>
            </a:r>
          </a:p>
          <a:p>
            <a:pPr>
              <a:lnSpc>
                <a:spcPct val="90000"/>
              </a:lnSpc>
            </a:pPr>
            <a:r>
              <a:rPr lang="es-MX" sz="1800" b="1" dirty="0"/>
              <a:t>Ahorro de combustible</a:t>
            </a:r>
            <a:r>
              <a:rPr lang="es-MX" sz="1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s-MX" sz="1800" dirty="0"/>
              <a:t>Requiere mucho menos combustible que los motores químicos.</a:t>
            </a:r>
          </a:p>
          <a:p>
            <a:pPr>
              <a:lnSpc>
                <a:spcPct val="90000"/>
              </a:lnSpc>
            </a:pPr>
            <a:r>
              <a:rPr lang="es-MX" sz="1800" b="1" dirty="0"/>
              <a:t>Ajuste dinámico del rendimiento</a:t>
            </a:r>
            <a:r>
              <a:rPr lang="es-MX" sz="1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s-MX" sz="1800" dirty="0"/>
              <a:t>Puede cambiar entre más velocidad o más fuerza según la misión.</a:t>
            </a:r>
          </a:p>
          <a:p>
            <a:pPr>
              <a:lnSpc>
                <a:spcPct val="90000"/>
              </a:lnSpc>
            </a:pPr>
            <a:r>
              <a:rPr lang="es-MX" sz="1800" b="1" dirty="0"/>
              <a:t>Reutilizable y sostenible</a:t>
            </a:r>
            <a:r>
              <a:rPr lang="es-MX" sz="1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s-MX" sz="1800" dirty="0"/>
              <a:t>Compatible con </a:t>
            </a:r>
            <a:r>
              <a:rPr lang="es-MX" sz="1800" b="1" dirty="0"/>
              <a:t>hidrógeno verde</a:t>
            </a:r>
            <a:r>
              <a:rPr lang="es-MX" sz="1800" dirty="0"/>
              <a:t>, promoviendo el uso de energías limpias en el espacio.</a:t>
            </a:r>
          </a:p>
          <a:p>
            <a:pPr>
              <a:lnSpc>
                <a:spcPct val="90000"/>
              </a:lnSpc>
            </a:pPr>
            <a:endParaRPr lang="es-CR" sz="1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989D018-A3A1-F647-CBD1-4107711B6ABD}"/>
              </a:ext>
            </a:extLst>
          </p:cNvPr>
          <p:cNvSpPr txBox="1"/>
          <p:nvPr/>
        </p:nvSpPr>
        <p:spPr>
          <a:xfrm>
            <a:off x="5376672" y="1054685"/>
            <a:ext cx="33556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Ventajas principales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05788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es-MX" sz="3500">
                <a:solidFill>
                  <a:schemeClr val="bg1"/>
                </a:solidFill>
              </a:rPr>
              <a:t>Impacto Social en Costa Rica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100" b="1" dirty="0"/>
              <a:t>Figura Inspiradora Nacional e Internacional</a:t>
            </a:r>
          </a:p>
          <a:p>
            <a:r>
              <a:rPr lang="es-MX" sz="2100" dirty="0"/>
              <a:t>Franklin Chang Díaz es símbolo de esfuerzo, disciplina y excelencia científica.</a:t>
            </a:r>
          </a:p>
          <a:p>
            <a:r>
              <a:rPr lang="es-MX" sz="2100" dirty="0"/>
              <a:t>Su historia —de joven migrante costarricense a astronauta de la NASA— ha motivado a generaciones en todo el país.</a:t>
            </a:r>
          </a:p>
          <a:p>
            <a:r>
              <a:rPr lang="es-MX" sz="2100" dirty="0"/>
              <a:t>Reconocido internacionalmente como ejemplo de cómo la ciencia puede surgir desde países pequeños.</a:t>
            </a:r>
          </a:p>
          <a:p>
            <a:r>
              <a:rPr lang="es-MX" sz="2100" dirty="0"/>
              <a:t>Ejemplo: Premios como “Héroe de la Tierra” y su ingreso al Salón de la Fama de Astronautas de EE. UU.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EAE7D6-A9E4-EDBC-C14E-1994693C7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100" b="1"/>
              <a:t>Promueve Interés en Ciencia y Tecnología</a:t>
            </a:r>
          </a:p>
          <a:p>
            <a:r>
              <a:rPr lang="es-MX" sz="2100"/>
              <a:t>Su trabajo ha impulsado el interés de jóvenes costarricenses en carreras STEM (ciencia, tecnología, ingeniería y matemáticas).</a:t>
            </a:r>
          </a:p>
          <a:p>
            <a:r>
              <a:rPr lang="es-MX" sz="2100"/>
              <a:t>Escuelas, colegios y universidades han incluido su legado como parte de la educación científica.</a:t>
            </a:r>
          </a:p>
          <a:p>
            <a:r>
              <a:rPr lang="es-MX" sz="2100"/>
              <a:t>Ha demostrado que la innovación no está limitada a las grandes potencias.</a:t>
            </a:r>
          </a:p>
        </p:txBody>
      </p:sp>
    </p:spTree>
    <p:extLst>
      <p:ext uri="{BB962C8B-B14F-4D97-AF65-F5344CB8AC3E}">
        <p14:creationId xmlns:p14="http://schemas.microsoft.com/office/powerpoint/2010/main" val="137874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295629"/>
            <a:ext cx="4000647" cy="1446115"/>
          </a:xfrm>
        </p:spPr>
        <p:txBody>
          <a:bodyPr anchor="ctr">
            <a:normAutofit/>
          </a:bodyPr>
          <a:lstStyle/>
          <a:p>
            <a:r>
              <a:rPr lang="es-MX" sz="3500" dirty="0"/>
              <a:t>Impacto Educativo en Costa 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1828800"/>
            <a:ext cx="4567578" cy="441127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MX" sz="1800" b="1" dirty="0"/>
              <a:t>Alianzas con Universidades e Instituciones Educativas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MX" sz="1800" dirty="0"/>
              <a:t>Franklin Chang Díaz, a través de Ad Astra </a:t>
            </a:r>
            <a:r>
              <a:rPr lang="es-MX" sz="1800" dirty="0" err="1"/>
              <a:t>Rocket</a:t>
            </a:r>
            <a:r>
              <a:rPr lang="es-MX" sz="1800" dirty="0"/>
              <a:t>, ha creado vínculos estratégicos con:</a:t>
            </a:r>
          </a:p>
          <a:p>
            <a:pPr>
              <a:lnSpc>
                <a:spcPct val="90000"/>
              </a:lnSpc>
            </a:pPr>
            <a:r>
              <a:rPr lang="es-MX" sz="1800" dirty="0"/>
              <a:t>TEC (Tecnológico de Costa Rica)</a:t>
            </a:r>
          </a:p>
          <a:p>
            <a:pPr>
              <a:lnSpc>
                <a:spcPct val="90000"/>
              </a:lnSpc>
            </a:pPr>
            <a:r>
              <a:rPr lang="es-MX" sz="1800" dirty="0"/>
              <a:t>UCR (Universidad de Costa Rica)</a:t>
            </a:r>
          </a:p>
          <a:p>
            <a:pPr>
              <a:lnSpc>
                <a:spcPct val="90000"/>
              </a:lnSpc>
            </a:pPr>
            <a:r>
              <a:rPr lang="es-MX" sz="1800" dirty="0"/>
              <a:t>UTN (Universidad Técnica Nacional)</a:t>
            </a:r>
          </a:p>
          <a:p>
            <a:pPr>
              <a:lnSpc>
                <a:spcPct val="90000"/>
              </a:lnSpc>
            </a:pPr>
            <a:r>
              <a:rPr lang="es-MX" sz="1800" dirty="0"/>
              <a:t>INA (Instituto Nacional de Aprendizaje)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MX" sz="1800" dirty="0"/>
              <a:t>Estas alianzas permiten intercambio de conocimiento, acceso a tecnología avanzada y formación científica de alto nivel. </a:t>
            </a:r>
          </a:p>
          <a:p>
            <a:pPr marL="0" indent="0">
              <a:lnSpc>
                <a:spcPct val="90000"/>
              </a:lnSpc>
              <a:buNone/>
            </a:pPr>
            <a:endParaRPr lang="es-MX" sz="1800" dirty="0"/>
          </a:p>
          <a:p>
            <a:pPr marL="0" indent="0">
              <a:lnSpc>
                <a:spcPct val="90000"/>
              </a:lnSpc>
              <a:buNone/>
            </a:pPr>
            <a:r>
              <a:rPr lang="es-MX" sz="1800" dirty="0"/>
              <a:t>Ad Astra colabora con el TEC en proyectos sobre energía de hidrógeno y movilidad sostenible.</a:t>
            </a:r>
          </a:p>
        </p:txBody>
      </p:sp>
      <p:pic>
        <p:nvPicPr>
          <p:cNvPr id="5" name="Picture 4" descr="Tuberías y tanques en una fábrica industrial">
            <a:extLst>
              <a:ext uri="{FF2B5EF4-FFF2-40B4-BE49-F238E27FC236}">
                <a16:creationId xmlns:a16="http://schemas.microsoft.com/office/drawing/2014/main" id="{18FEB009-2646-DAFD-F705-0FF702E8F0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49" r="35468" b="-1"/>
          <a:stretch>
            <a:fillRect/>
          </a:stretch>
        </p:blipFill>
        <p:spPr>
          <a:xfrm>
            <a:off x="5843016" y="-10886"/>
            <a:ext cx="330098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1285</Words>
  <Application>Microsoft Office PowerPoint</Application>
  <PresentationFormat>Presentación en pantalla (4:3)</PresentationFormat>
  <Paragraphs>147</Paragraphs>
  <Slides>25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Calibri</vt:lpstr>
      <vt:lpstr>Courier New</vt:lpstr>
      <vt:lpstr>Office Theme</vt:lpstr>
      <vt:lpstr>Presentación de PowerPoint</vt:lpstr>
      <vt:lpstr>Introducción al Tema</vt:lpstr>
      <vt:lpstr>Biografía de Chang</vt:lpstr>
      <vt:lpstr>Motor de Plasma VASIMR</vt:lpstr>
      <vt:lpstr>Presentación de PowerPoint</vt:lpstr>
      <vt:lpstr>Presentación de PowerPoint</vt:lpstr>
      <vt:lpstr>Impacto Social en Costa Rica</vt:lpstr>
      <vt:lpstr>Presentación de PowerPoint</vt:lpstr>
      <vt:lpstr>Impacto Educativo en Costa Rica</vt:lpstr>
      <vt:lpstr>Presentación de PowerPoint</vt:lpstr>
      <vt:lpstr>Presentación de PowerPoint</vt:lpstr>
      <vt:lpstr>Impacto Científico en Costa Rica</vt:lpstr>
      <vt:lpstr>Presentación de PowerPoint</vt:lpstr>
      <vt:lpstr>Presentación de PowerPoint</vt:lpstr>
      <vt:lpstr>Comparativa Estratégica Regional</vt:lpstr>
      <vt:lpstr>Hidrógeno como Energía Limpia</vt:lpstr>
      <vt:lpstr>Presentación de PowerPoint</vt:lpstr>
      <vt:lpstr>Presentación de PowerPoint</vt:lpstr>
      <vt:lpstr>Beneficios Ambientales y Económicos</vt:lpstr>
      <vt:lpstr>Retos Institucionales</vt:lpstr>
      <vt:lpstr>Presentación de PowerPoint</vt:lpstr>
      <vt:lpstr>Conclusiones Principales</vt:lpstr>
      <vt:lpstr>Presentación de PowerPoint</vt:lpstr>
      <vt:lpstr>Video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Cristina Villalobos Mena</dc:creator>
  <cp:keywords/>
  <dc:description>generated using python-pptx</dc:description>
  <cp:lastModifiedBy>CRISTINA VILLALOBOS MENA</cp:lastModifiedBy>
  <cp:revision>4</cp:revision>
  <dcterms:created xsi:type="dcterms:W3CDTF">2013-01-27T09:14:16Z</dcterms:created>
  <dcterms:modified xsi:type="dcterms:W3CDTF">2025-08-07T16:05:05Z</dcterms:modified>
  <cp:category/>
</cp:coreProperties>
</file>